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2580" y="6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32B9-9E42-421A-97F6-F6CD1A30DEE5}" type="datetimeFigureOut">
              <a:rPr lang="ko-KR" altLang="en-US" smtClean="0"/>
              <a:t>2019-12-05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2543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32B9-9E42-421A-97F6-F6CD1A30DEE5}" type="datetimeFigureOut">
              <a:rPr lang="ko-KR" altLang="en-US" smtClean="0"/>
              <a:t>2019-12-05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0603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32B9-9E42-421A-97F6-F6CD1A30DEE5}" type="datetimeFigureOut">
              <a:rPr lang="ko-KR" altLang="en-US" smtClean="0"/>
              <a:t>2019-12-05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9379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32B9-9E42-421A-97F6-F6CD1A30DEE5}" type="datetimeFigureOut">
              <a:rPr lang="ko-KR" altLang="en-US" smtClean="0"/>
              <a:t>2019-12-05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946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32B9-9E42-421A-97F6-F6CD1A30DEE5}" type="datetimeFigureOut">
              <a:rPr lang="ko-KR" altLang="en-US" smtClean="0"/>
              <a:t>2019-12-05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193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32B9-9E42-421A-97F6-F6CD1A30DEE5}" type="datetimeFigureOut">
              <a:rPr lang="ko-KR" altLang="en-US" smtClean="0"/>
              <a:t>2019-12-05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7962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32B9-9E42-421A-97F6-F6CD1A30DEE5}" type="datetimeFigureOut">
              <a:rPr lang="ko-KR" altLang="en-US" smtClean="0"/>
              <a:t>2019-12-05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8616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32B9-9E42-421A-97F6-F6CD1A30DEE5}" type="datetimeFigureOut">
              <a:rPr lang="ko-KR" altLang="en-US" smtClean="0"/>
              <a:t>2019-12-05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7739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32B9-9E42-421A-97F6-F6CD1A30DEE5}" type="datetimeFigureOut">
              <a:rPr lang="ko-KR" altLang="en-US" smtClean="0"/>
              <a:t>2019-12-05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4022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32B9-9E42-421A-97F6-F6CD1A30DEE5}" type="datetimeFigureOut">
              <a:rPr lang="ko-KR" altLang="en-US" smtClean="0"/>
              <a:t>2019-12-05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9118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32B9-9E42-421A-97F6-F6CD1A30DEE5}" type="datetimeFigureOut">
              <a:rPr lang="ko-KR" altLang="en-US" smtClean="0"/>
              <a:t>2019-12-05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1739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232B9-9E42-421A-97F6-F6CD1A30DEE5}" type="datetimeFigureOut">
              <a:rPr lang="ko-KR" altLang="en-US" smtClean="0"/>
              <a:t>2019-12-05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0096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640" y="175156"/>
            <a:ext cx="309634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제</a:t>
            </a:r>
            <a:r>
              <a:rPr lang="en-US" altLang="ko-KR" sz="13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4</a:t>
            </a:r>
            <a:r>
              <a:rPr lang="ko-KR" altLang="en-US" sz="13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회 </a:t>
            </a:r>
            <a:r>
              <a:rPr lang="ko-KR" altLang="en-US" sz="13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창의 융합 수업 자료 공모전</a:t>
            </a:r>
            <a:endParaRPr lang="ko-KR" altLang="en-US" sz="13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844669"/>
              </p:ext>
            </p:extLst>
          </p:nvPr>
        </p:nvGraphicFramePr>
        <p:xfrm>
          <a:off x="188640" y="611557"/>
          <a:ext cx="6480720" cy="1656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2520280"/>
                <a:gridCol w="1008112"/>
                <a:gridCol w="1944216"/>
              </a:tblGrid>
              <a:tr h="2760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과목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중학교 국어①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차시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5/20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031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2.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간추리는 재미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만나는 즐거움 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(1)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요약하며 읽기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교수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·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모형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프로젝트 수업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협동 학습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0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융합 수업</a:t>
                      </a: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사회</a:t>
                      </a:r>
                      <a:r>
                        <a:rPr lang="en-US" altLang="ko-KR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역사</a:t>
                      </a:r>
                      <a:r>
                        <a:rPr lang="en-US" altLang="ko-KR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도덕</a:t>
                      </a: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성취 기준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읽기 목적이나 글의 특성을 고려하여 글 내용을 요약한다</a:t>
                      </a:r>
                      <a:r>
                        <a:rPr lang="en-US" altLang="ko-KR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목표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읽기 목적이나 글의 특성을 고려하여 내용을 요약할 수 있다</a:t>
                      </a:r>
                      <a:r>
                        <a:rPr lang="en-US" altLang="ko-KR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7603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평가 방법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서술형 평가 </a:t>
                      </a:r>
                      <a:r>
                        <a:rPr lang="en-US" altLang="ko-KR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(‘</a:t>
                      </a:r>
                      <a:r>
                        <a:rPr lang="ko-KR" altLang="en-US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오늘</a:t>
                      </a:r>
                      <a:r>
                        <a:rPr lang="en-US" altLang="ko-KR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’</a:t>
                      </a:r>
                      <a:r>
                        <a:rPr lang="ko-KR" altLang="en-US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 부모를 찾아가는 여정에 따라 이야기 지도를 완성해</a:t>
                      </a:r>
                      <a:r>
                        <a:rPr lang="ko-KR" altLang="en-US" sz="900" b="0" baseline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보자</a:t>
                      </a:r>
                      <a:r>
                        <a:rPr lang="en-US" altLang="ko-KR" sz="900" b="0" baseline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450942"/>
              </p:ext>
            </p:extLst>
          </p:nvPr>
        </p:nvGraphicFramePr>
        <p:xfrm>
          <a:off x="188640" y="2411760"/>
          <a:ext cx="6480719" cy="648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1152128"/>
                <a:gridCol w="2736304"/>
                <a:gridCol w="432048"/>
                <a:gridCol w="648072"/>
                <a:gridCol w="936103"/>
              </a:tblGrid>
              <a:tr h="27257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단계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내용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교수</a:t>
                      </a:r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·</a:t>
                      </a: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활동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시간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자료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지도상 유의점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34516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인사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인사하기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8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자유롭게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상상하여 말할 수 있도록 유도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2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동기 유발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지금 자신이 가장 만나고 싶은 사람을 찾아 떠난다면 누구를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어디에서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왜 만나고 싶은지 말하기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51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목표 제시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본시 학습 목표 확인하기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61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전개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활동 이해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이야기의 특성을 고려하여 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&lt;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사례절의 땅 </a:t>
                      </a:r>
                      <a:r>
                        <a:rPr lang="ko-KR" altLang="en-US" sz="900" b="0" i="0" dirty="0" err="1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원천강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오늘이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&gt; 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요약하기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- 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오늘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’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 여정을 이야기 지도로 정리하기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- ‘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오늘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’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 </a:t>
                      </a:r>
                      <a:r>
                        <a:rPr lang="ko-KR" altLang="en-US" sz="900" b="0" i="0" dirty="0" err="1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부탁받은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일과 그 해결 방법 정리하기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- &lt;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사계절의 땅 </a:t>
                      </a:r>
                      <a:r>
                        <a:rPr lang="ko-KR" altLang="en-US" sz="900" b="0" i="0" dirty="0" err="1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원천강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오늘이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&gt;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를 책으로 만든다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고 할 때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en-US" altLang="ko-KR" sz="900" b="0" i="0" baseline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900" b="0" i="0" baseline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책의 </a:t>
                      </a:r>
                      <a:r>
                        <a:rPr lang="ko-KR" altLang="en-US" sz="900" b="0" i="0" baseline="0" dirty="0" err="1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띠지의</a:t>
                      </a:r>
                      <a:r>
                        <a:rPr lang="ko-KR" altLang="en-US" sz="900" b="0" i="0" baseline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들어갈 문구를 한 </a:t>
                      </a:r>
                      <a:r>
                        <a:rPr lang="ko-KR" altLang="en-US" sz="900" b="0" i="0" baseline="0" dirty="0" err="1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문장으</a:t>
                      </a:r>
                      <a:endParaRPr lang="en-US" altLang="ko-KR" sz="900" b="0" i="0" baseline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i="0" baseline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</a:t>
                      </a:r>
                      <a:r>
                        <a:rPr lang="ko-KR" altLang="en-US" sz="900" b="0" i="0" baseline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로 쓰기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‘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오늘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’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 삶의 태도를 통해 우리의 삶 돌아보기 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- ‘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오늘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’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 행동에 담긴 삶의 태도 파악하기 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- ‘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오늘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’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에게서 가장 닮고 싶은 점과 그 까닭 말하기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75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수업자료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PPT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소집단 협력 활동으로 진행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261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정리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내용 정리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이야기의 특성을 고려하여 내용을 요약하는 방법 정리하기 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2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dirty="0" err="1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차시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예고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b="0" i="0" dirty="0" err="1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차시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학습 내용 평가하기 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- &lt;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마을 학교에서 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‘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마을학교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’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로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&gt; 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읽기 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51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인사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인사하기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99729">
                <a:tc gridSpan="6">
                  <a:txBody>
                    <a:bodyPr/>
                    <a:lstStyle/>
                    <a:p>
                      <a:pPr algn="l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&lt;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수업 관련 추가 공유할 내용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&gt; </a:t>
                      </a:r>
                    </a:p>
                    <a:p>
                      <a:pPr algn="l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l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l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963912"/>
              </p:ext>
            </p:extLst>
          </p:nvPr>
        </p:nvGraphicFramePr>
        <p:xfrm>
          <a:off x="4725144" y="175156"/>
          <a:ext cx="1944216" cy="2760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</a:tblGrid>
              <a:tr h="2760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상계중학교 김동희 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620688" y="8316416"/>
            <a:ext cx="5756217" cy="506988"/>
          </a:xfrm>
          <a:prstGeom prst="rect">
            <a:avLst/>
          </a:prstGeom>
          <a:solidFill>
            <a:srgbClr val="F7F7F7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050" dirty="0" err="1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활동지</a:t>
            </a:r>
            <a:r>
              <a:rPr lang="ko-KR" altLang="en-US" sz="105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05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05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 이상</a:t>
            </a:r>
            <a:r>
              <a:rPr lang="en-US" altLang="ko-KR" sz="105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5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멀티미디어 자료 또는 수업 결과물</a:t>
            </a:r>
            <a:r>
              <a:rPr lang="en-US" altLang="ko-KR" sz="105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05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등을 반드시 첨부해주세요</a:t>
            </a:r>
            <a:r>
              <a:rPr lang="en-US" altLang="ko-KR" sz="105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  <a:p>
            <a:r>
              <a:rPr lang="ko-KR" altLang="en-US" sz="105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수상하신 경우에는 전체 </a:t>
            </a:r>
            <a:r>
              <a:rPr lang="ko-KR" altLang="en-US" sz="1050" dirty="0" err="1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차시에</a:t>
            </a:r>
            <a:r>
              <a:rPr lang="ko-KR" altLang="en-US" sz="105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대한 세부 자료와 사진</a:t>
            </a:r>
            <a:r>
              <a:rPr lang="en-US" altLang="ko-KR" sz="105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5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초상권 동의서 등을 요청드릴 수 있습니다</a:t>
            </a:r>
            <a:r>
              <a:rPr lang="en-US" altLang="ko-KR" sz="105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en-US" altLang="ko-KR" sz="105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 rot="20320648">
            <a:off x="2746029" y="357574"/>
            <a:ext cx="1077909" cy="39604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smtClean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샘플</a:t>
            </a:r>
            <a:endParaRPr lang="en-US" altLang="ko-KR" sz="16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3245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640" y="175156"/>
            <a:ext cx="309634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제</a:t>
            </a:r>
            <a:r>
              <a:rPr lang="en-US" altLang="ko-KR" sz="13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4</a:t>
            </a:r>
            <a:r>
              <a:rPr lang="ko-KR" altLang="en-US" sz="13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회 </a:t>
            </a:r>
            <a:r>
              <a:rPr lang="ko-KR" altLang="en-US" sz="13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창의 융합 수업 자료 공모전</a:t>
            </a:r>
            <a:endParaRPr lang="ko-KR" altLang="en-US" sz="13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245616"/>
              </p:ext>
            </p:extLst>
          </p:nvPr>
        </p:nvGraphicFramePr>
        <p:xfrm>
          <a:off x="188640" y="611557"/>
          <a:ext cx="6480720" cy="1656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2520280"/>
                <a:gridCol w="1008112"/>
                <a:gridCol w="1944216"/>
              </a:tblGrid>
              <a:tr h="2760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과목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차시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031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교수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·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모형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0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융합 수업</a:t>
                      </a: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성취 기준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목표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7603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평가 방법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941360"/>
              </p:ext>
            </p:extLst>
          </p:nvPr>
        </p:nvGraphicFramePr>
        <p:xfrm>
          <a:off x="188640" y="2411760"/>
          <a:ext cx="6480719" cy="648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1152128"/>
                <a:gridCol w="2736304"/>
                <a:gridCol w="432048"/>
                <a:gridCol w="648072"/>
                <a:gridCol w="936103"/>
              </a:tblGrid>
              <a:tr h="27257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단계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내용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교수</a:t>
                      </a:r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·</a:t>
                      </a: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활동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시간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자료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지도상 유의점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34516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2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51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61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전개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261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정리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2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51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99729">
                <a:tc gridSpan="6">
                  <a:txBody>
                    <a:bodyPr/>
                    <a:lstStyle/>
                    <a:p>
                      <a:pPr algn="l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&lt;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수업 관련 추가 공유할 내용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&gt; </a:t>
                      </a:r>
                    </a:p>
                    <a:p>
                      <a:pPr algn="l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l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l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l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349746"/>
              </p:ext>
            </p:extLst>
          </p:nvPr>
        </p:nvGraphicFramePr>
        <p:xfrm>
          <a:off x="4725144" y="175156"/>
          <a:ext cx="1944216" cy="2760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</a:tblGrid>
              <a:tr h="2760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1780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350</Words>
  <Application>Microsoft Office PowerPoint</Application>
  <PresentationFormat>화면 슬라이드 쇼(4:3)</PresentationFormat>
  <Paragraphs>87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나눔고딕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지나윤</dc:creator>
  <cp:lastModifiedBy>Windows 사용자</cp:lastModifiedBy>
  <cp:revision>45</cp:revision>
  <dcterms:created xsi:type="dcterms:W3CDTF">2016-12-23T01:35:07Z</dcterms:created>
  <dcterms:modified xsi:type="dcterms:W3CDTF">2019-12-05T03:09:41Z</dcterms:modified>
</cp:coreProperties>
</file>